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6" r:id="rId2"/>
    <p:sldId id="266" r:id="rId3"/>
    <p:sldId id="461" r:id="rId4"/>
    <p:sldId id="462" r:id="rId5"/>
    <p:sldId id="464" r:id="rId6"/>
    <p:sldId id="466" r:id="rId7"/>
    <p:sldId id="467" r:id="rId8"/>
    <p:sldId id="465" r:id="rId9"/>
    <p:sldId id="451" r:id="rId10"/>
    <p:sldId id="468" r:id="rId11"/>
    <p:sldId id="450" r:id="rId12"/>
  </p:sldIdLst>
  <p:sldSz cx="12192000" cy="6858000"/>
  <p:notesSz cx="6858000" cy="9144000"/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16" userDrawn="1">
          <p15:clr>
            <a:srgbClr val="A4A3A4"/>
          </p15:clr>
        </p15:guide>
        <p15:guide id="2" pos="428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FFFFFF"/>
    <a:srgbClr val="FFFF66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870" autoAdjust="0"/>
    <p:restoredTop sz="94588" autoAdjust="0"/>
  </p:normalViewPr>
  <p:slideViewPr>
    <p:cSldViewPr>
      <p:cViewPr varScale="1">
        <p:scale>
          <a:sx n="82" d="100"/>
          <a:sy n="82" d="100"/>
        </p:scale>
        <p:origin x="-302" y="-91"/>
      </p:cViewPr>
      <p:guideLst>
        <p:guide orient="horz" pos="2016"/>
        <p:guide pos="4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D12943E3-7C28-4539-8E67-937EF62226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529739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89E1932E-A21F-4954-B118-8F30B5D899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27125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8A97F-C79E-4050-903D-8627F2CA1290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1701307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C3AC7-8DAD-4203-A3DF-004F385BD0A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266008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18BC0-3B6F-41DB-8F53-5A42C3ADBBB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ACB3D-C8AF-4469-81B4-E6485EEE58B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85C0C-0748-4286-AADA-F49232DA79AB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19845-C56D-46BD-AA1C-24FFA7C293F1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EE315-ABC6-4E9B-B926-51B25DA490E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D133C-DAE9-42D1-9C61-AB6A02199268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284438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28443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59FE-F4B8-4A6A-9FBF-34F86042A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5EB4-1FC5-467D-AC80-8F5CA4532F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E57BC-9813-4A6E-83B5-B0F8D03AE3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DFD6-CFCE-4784-9D21-234C18D647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1BA-73B4-44E5-8BB9-1D95AE3FB6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AE872-B79E-4B52-A434-803647A7D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7069-7F89-4CA9-9FD3-19D0EC29DC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4A04-99A5-47E8-A3BA-EE4C5A73B8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E0558-C045-4BA5-9C24-EA0512A432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76A4-D3BC-4BB9-AD34-76CBF3A83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CBE4-77A2-49D4-8001-732DF192A5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D3D2-80C9-4313-93D3-7B73176187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827214"/>
            <a:ext cx="7772400" cy="915987"/>
          </a:xfrm>
        </p:spPr>
        <p:txBody>
          <a:bodyPr vert="horz" wrap="square" lIns="115196" tIns="57598" rIns="115196" bIns="5759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种子学</a:t>
            </a:r>
            <a:r>
              <a:rPr lang="zh-CN" altLang="en-US" sz="40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实验</a:t>
            </a:r>
            <a:endParaRPr lang="zh-CN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25789" y="3367089"/>
            <a:ext cx="6046787" cy="1939925"/>
          </a:xfrm>
        </p:spPr>
        <p:txBody>
          <a:bodyPr vert="horz" wrap="square" lIns="115196" tIns="57598" rIns="115196" bIns="57598" numCol="1" anchor="t" anchorCtr="0" compatLnSpc="1">
            <a:prstTxWarp prst="textNoShape">
              <a:avLst/>
            </a:prstTxWarp>
          </a:bodyPr>
          <a:lstStyle/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马守才  博士</a:t>
            </a:r>
            <a:r>
              <a:rPr lang="en-US" altLang="zh-CN" sz="2400" b="1">
                <a:latin typeface="华文新魏" pitchFamily="2" charset="-122"/>
                <a:ea typeface="华文新魏" pitchFamily="2" charset="-122"/>
              </a:rPr>
              <a:t>/</a:t>
            </a: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副教授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西北农林科技大学农学院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>
                <a:latin typeface="华文新魏" pitchFamily="2" charset="-122"/>
                <a:ea typeface="华文新魏" pitchFamily="2" charset="-122"/>
              </a:rPr>
              <a:t>Email:mashoucai@nwsuaf.edu.cn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5303839" y="260350"/>
            <a:ext cx="5184775" cy="57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algn="ctr" defTabSz="1152525">
              <a:lnSpc>
                <a:spcPct val="100000"/>
              </a:lnSpc>
              <a:spcBef>
                <a:spcPct val="50000"/>
              </a:spcBef>
            </a:pPr>
            <a:endParaRPr kumimoji="0" lang="zh-CN" altLang="zh-CN" sz="3000" b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1803400" y="57151"/>
            <a:ext cx="3206750" cy="684213"/>
            <a:chOff x="22" y="27"/>
            <a:chExt cx="2020" cy="323"/>
          </a:xfrm>
        </p:grpSpPr>
        <p:pic>
          <p:nvPicPr>
            <p:cNvPr id="2059" name="Picture 7" descr="西北农大校名-绿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" y="78"/>
              <a:ext cx="170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9" descr="校徽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" y="27"/>
              <a:ext cx="31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4" name="Picture 10" descr="sunfl3b[2]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1850" y="4581526"/>
            <a:ext cx="12573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Corn_Grain_MC[2]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20188" y="4508501"/>
            <a:ext cx="1173162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2" descr="bar01"/>
          <p:cNvPicPr>
            <a:picLocks noChangeAspect="1" noChangeArrowheads="1"/>
          </p:cNvPicPr>
          <p:nvPr/>
        </p:nvPicPr>
        <p:blipFill>
          <a:blip r:embed="rId7"/>
          <a:srcRect t="6946" r="5429" b="16643"/>
          <a:stretch>
            <a:fillRect/>
          </a:stretch>
        </p:blipFill>
        <p:spPr bwMode="auto">
          <a:xfrm>
            <a:off x="1674814" y="928688"/>
            <a:ext cx="3906837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23"/>
          <p:cNvSpPr>
            <a:spLocks noChangeArrowheads="1"/>
          </p:cNvSpPr>
          <p:nvPr/>
        </p:nvSpPr>
        <p:spPr bwMode="auto">
          <a:xfrm>
            <a:off x="1809750" y="1074738"/>
            <a:ext cx="2660650" cy="56356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b"/>
          <a:lstStyle/>
          <a:p>
            <a:pPr latinLnBrk="1">
              <a:lnSpc>
                <a:spcPct val="90000"/>
              </a:lnSpc>
            </a:pPr>
            <a:r>
              <a:rPr kumimoji="0" lang="en-US" altLang="zh-CN" sz="2600" i="1">
                <a:solidFill>
                  <a:schemeClr val="tx1"/>
                </a:solidFill>
                <a:latin typeface="HY견고딕"/>
                <a:ea typeface="宋体" pitchFamily="2" charset="-122"/>
              </a:rPr>
              <a:t> </a:t>
            </a:r>
            <a:r>
              <a:rPr kumimoji="0" lang="zh-CN" altLang="en-US" sz="360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种子学</a:t>
            </a:r>
          </a:p>
        </p:txBody>
      </p:sp>
      <p:sp>
        <p:nvSpPr>
          <p:cNvPr id="2058" name="Line 21"/>
          <p:cNvSpPr>
            <a:spLocks noChangeShapeType="1"/>
          </p:cNvSpPr>
          <p:nvPr/>
        </p:nvSpPr>
        <p:spPr bwMode="auto">
          <a:xfrm>
            <a:off x="2095500" y="990600"/>
            <a:ext cx="76581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10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149" name="矩形 9"/>
          <p:cNvSpPr>
            <a:spLocks noChangeArrowheads="1"/>
          </p:cNvSpPr>
          <p:nvPr/>
        </p:nvSpPr>
        <p:spPr bwMode="auto">
          <a:xfrm>
            <a:off x="2024064" y="428604"/>
            <a:ext cx="80724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三</a:t>
            </a:r>
            <a:r>
              <a:rPr lang="en-US" sz="2800" dirty="0" smtClean="0"/>
              <a:t>)</a:t>
            </a:r>
            <a:r>
              <a:rPr lang="zh-CN" altLang="en-US" sz="2800" dirty="0" smtClean="0"/>
              <a:t>小麦、玉米种子四唑染色测定 </a:t>
            </a:r>
            <a:endParaRPr lang="zh-CN" altLang="en-US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66778" y="1500174"/>
            <a:ext cx="100013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800" dirty="0" smtClean="0"/>
              <a:t>取种子样品</a:t>
            </a:r>
            <a:r>
              <a:rPr lang="en-US" altLang="zh-CN" sz="2800" dirty="0" smtClean="0"/>
              <a:t>100</a:t>
            </a:r>
            <a:r>
              <a:rPr lang="zh-CN" altLang="en-US" sz="2800" dirty="0" smtClean="0"/>
              <a:t>粒，放入水中</a:t>
            </a:r>
            <a:r>
              <a:rPr lang="en-US" altLang="zh-CN" sz="2800" dirty="0" smtClean="0"/>
              <a:t>30℃</a:t>
            </a:r>
            <a:r>
              <a:rPr lang="zh-CN" altLang="en-US" sz="2800" dirty="0" smtClean="0"/>
              <a:t>条件下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～</a:t>
            </a:r>
            <a:r>
              <a:rPr lang="en-US" altLang="zh-CN" sz="2800" dirty="0" smtClean="0"/>
              <a:t>4 h</a:t>
            </a:r>
            <a:r>
              <a:rPr lang="zh-CN" altLang="en-US" sz="2800" dirty="0" smtClean="0"/>
              <a:t>，或纸间</a:t>
            </a:r>
            <a:r>
              <a:rPr lang="en-US" altLang="zh-CN" sz="2800" dirty="0" smtClean="0"/>
              <a:t>12 h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800" dirty="0" smtClean="0"/>
              <a:t>沿胚纵切；</a:t>
            </a:r>
            <a:endParaRPr lang="en-US" altLang="zh-CN" sz="2800" dirty="0" smtClean="0"/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800" dirty="0" smtClean="0"/>
              <a:t>浸入</a:t>
            </a:r>
            <a:r>
              <a:rPr lang="en-US" altLang="zh-CN" sz="2800" dirty="0" smtClean="0"/>
              <a:t>0.1</a:t>
            </a:r>
            <a:r>
              <a:rPr lang="zh-CN" altLang="en-US" sz="2800" dirty="0" smtClean="0"/>
              <a:t>％四唑溶液中，</a:t>
            </a:r>
            <a:r>
              <a:rPr lang="en-US" altLang="zh-CN" sz="2800" dirty="0" smtClean="0"/>
              <a:t>35℃</a:t>
            </a:r>
            <a:r>
              <a:rPr lang="zh-CN" altLang="en-US" sz="2800" dirty="0" smtClean="0"/>
              <a:t>条件下，</a:t>
            </a:r>
            <a:r>
              <a:rPr lang="en-US" altLang="zh-CN" sz="2800" dirty="0" smtClean="0"/>
              <a:t>0.5</a:t>
            </a:r>
            <a:r>
              <a:rPr lang="zh-CN" altLang="en-US" sz="2800" dirty="0" smtClean="0"/>
              <a:t>～</a:t>
            </a:r>
            <a:r>
              <a:rPr lang="en-US" altLang="zh-CN" sz="2800" dirty="0" smtClean="0"/>
              <a:t>1 h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lvl="0" algn="ctr"/>
            <a:r>
              <a:rPr lang="zh-CN" altLang="en-US" sz="2800" dirty="0" smtClean="0"/>
              <a:t>凡是胚的主要构造染成正常鲜红色，盾片上下任一端三分之一或胚根 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小麦胚根大部不染色，但不定根原基染色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不染的色，为有生活力种子。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71DE6BD-7B4E-4DAD-BCA9-6D2D62EECA06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11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1267" name="矩形 9"/>
          <p:cNvSpPr>
            <a:spLocks noChangeArrowheads="1"/>
          </p:cNvSpPr>
          <p:nvPr/>
        </p:nvSpPr>
        <p:spPr bwMode="auto">
          <a:xfrm>
            <a:off x="1095340" y="857251"/>
            <a:ext cx="1014419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dirty="0"/>
              <a:t>五、作业</a:t>
            </a:r>
          </a:p>
          <a:p>
            <a:r>
              <a:rPr lang="en-US" sz="2800" dirty="0"/>
              <a:t>   </a:t>
            </a:r>
            <a:r>
              <a:rPr lang="en-US" sz="2800" dirty="0" smtClean="0"/>
              <a:t>(1) </a:t>
            </a:r>
            <a:r>
              <a:rPr lang="zh-CN" altLang="en-US" sz="2800" dirty="0" smtClean="0"/>
              <a:t>观察并绘制一些主要作物种子的外部形态图。</a:t>
            </a:r>
            <a:endParaRPr lang="en-US" altLang="zh-CN" sz="2800" dirty="0" smtClean="0"/>
          </a:p>
          <a:p>
            <a:r>
              <a:rPr lang="en-US" sz="2800" dirty="0" smtClean="0"/>
              <a:t>    </a:t>
            </a:r>
            <a:endParaRPr lang="zh-CN" altLang="en-US" sz="2800" dirty="0" smtClean="0"/>
          </a:p>
          <a:p>
            <a:r>
              <a:rPr lang="en-US" sz="2800" dirty="0" smtClean="0"/>
              <a:t>   (2) </a:t>
            </a:r>
            <a:r>
              <a:rPr lang="zh-CN" altLang="en-US" sz="2800" dirty="0" smtClean="0"/>
              <a:t>观察并绘制一些主要作物种子的显微构造图。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sz="2800" dirty="0" smtClean="0"/>
              <a:t>   (3) </a:t>
            </a:r>
            <a:r>
              <a:rPr lang="zh-CN" altLang="en-US" sz="2800" dirty="0" smtClean="0"/>
              <a:t>按照不染色的类型计数，并计算种子生活力。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406" y="609600"/>
            <a:ext cx="9572692" cy="8382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实验一</a:t>
            </a:r>
            <a:r>
              <a:rPr lang="en-US" altLang="en-US" sz="3600" b="1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种子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的形态构造观察与生活力测定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4038600" cy="609600"/>
          </a:xfrm>
        </p:spPr>
        <p:txBody>
          <a:bodyPr/>
          <a:lstStyle/>
          <a:p>
            <a:pPr>
              <a:defRPr/>
            </a:pPr>
            <a:r>
              <a:rPr lang="zh-CN" altLang="en-US" b="1" kern="1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 一、目的要求</a:t>
            </a:r>
            <a:endParaRPr lang="zh-CN" altLang="en-US" b="1" kern="1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52688" y="2695576"/>
            <a:ext cx="76438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(1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掌握主要作物种子外部形态、内部构造</a:t>
            </a:r>
            <a:endParaRPr lang="en-US" altLang="zh-CN" sz="2800" dirty="0"/>
          </a:p>
          <a:p>
            <a:r>
              <a:rPr lang="en-US" altLang="zh-CN" sz="2800" dirty="0"/>
              <a:t>(2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理解四唑染色法测定种子生活力的原理</a:t>
            </a:r>
            <a:endParaRPr lang="en-US" altLang="zh-CN" sz="2800" dirty="0" smtClean="0"/>
          </a:p>
          <a:p>
            <a:r>
              <a:rPr lang="en-US" sz="2800" dirty="0" smtClean="0"/>
              <a:t>(3)</a:t>
            </a:r>
            <a:r>
              <a:rPr lang="zh-CN" altLang="en-US" sz="2800" dirty="0" smtClean="0"/>
              <a:t>掌握种子四唑染色法测定种子生活力的方法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37941160-6879-421D-B3FA-F70CEE1058AB}" type="slidenum">
              <a:rPr lang="en-US" altLang="zh-CN" sz="2800">
                <a:solidFill>
                  <a:schemeClr val="tx1">
                    <a:tint val="75000"/>
                  </a:schemeClr>
                </a:solidFill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3</a:t>
            </a:fld>
            <a:endParaRPr lang="en-US" altLang="zh-CN" sz="28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91492" name="Text Box 3"/>
          <p:cNvSpPr txBox="1">
            <a:spLocks noChangeArrowheads="1"/>
          </p:cNvSpPr>
          <p:nvPr/>
        </p:nvSpPr>
        <p:spPr bwMode="auto">
          <a:xfrm>
            <a:off x="2209800" y="2367484"/>
            <a:ext cx="67437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形状：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完整种子的外部轮廊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。        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1493" name="Text Box 4"/>
          <p:cNvSpPr txBox="1">
            <a:spLocks noChangeArrowheads="1"/>
          </p:cNvSpPr>
          <p:nvPr/>
        </p:nvSpPr>
        <p:spPr bwMode="auto">
          <a:xfrm>
            <a:off x="496154" y="2672283"/>
            <a:ext cx="830997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种子外部形态</a:t>
            </a:r>
          </a:p>
        </p:txBody>
      </p:sp>
      <p:sp>
        <p:nvSpPr>
          <p:cNvPr id="191494" name="AutoShape 5"/>
          <p:cNvSpPr>
            <a:spLocks/>
          </p:cNvSpPr>
          <p:nvPr/>
        </p:nvSpPr>
        <p:spPr bwMode="auto">
          <a:xfrm>
            <a:off x="1447800" y="2519884"/>
            <a:ext cx="609600" cy="3579813"/>
          </a:xfrm>
          <a:prstGeom prst="leftBrace">
            <a:avLst>
              <a:gd name="adj1" fmla="val 652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zh-CN" altLang="zh-CN" sz="3500"/>
          </a:p>
        </p:txBody>
      </p:sp>
      <p:sp>
        <p:nvSpPr>
          <p:cNvPr id="191495" name="Text Box 6"/>
          <p:cNvSpPr txBox="1">
            <a:spLocks noChangeArrowheads="1"/>
          </p:cNvSpPr>
          <p:nvPr/>
        </p:nvSpPr>
        <p:spPr bwMode="auto">
          <a:xfrm>
            <a:off x="2133600" y="4272484"/>
            <a:ext cx="71056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大小：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以种子的长、宽、厚或千粒重表示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。      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1496" name="Text Box 7"/>
          <p:cNvSpPr txBox="1">
            <a:spLocks noChangeArrowheads="1"/>
          </p:cNvSpPr>
          <p:nvPr/>
        </p:nvSpPr>
        <p:spPr bwMode="auto">
          <a:xfrm>
            <a:off x="2133600" y="5720283"/>
            <a:ext cx="70342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颜色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52398" y="428604"/>
            <a:ext cx="8269288" cy="7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3200" dirty="0"/>
              <a:t>二、实验原理</a:t>
            </a:r>
            <a:endParaRPr lang="zh-CN" altLang="en-US" sz="3200" b="0" dirty="0">
              <a:solidFill>
                <a:schemeClr val="tx1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8126" y="1443030"/>
            <a:ext cx="6829444" cy="914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（一）种子的外部形态</a:t>
            </a:r>
            <a:endParaRPr kumimoji="1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353588" y="1614478"/>
            <a:ext cx="2171700" cy="52863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☆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种脐特征</a:t>
            </a:r>
          </a:p>
        </p:txBody>
      </p:sp>
      <p:sp>
        <p:nvSpPr>
          <p:cNvPr id="14" name="矩形 13"/>
          <p:cNvSpPr/>
          <p:nvPr/>
        </p:nvSpPr>
        <p:spPr>
          <a:xfrm>
            <a:off x="9382149" y="2214554"/>
            <a:ext cx="2286016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800" dirty="0" smtClean="0"/>
              <a:t>种脐</a:t>
            </a:r>
            <a:endParaRPr lang="en-US" altLang="zh-CN" sz="2800" dirty="0" smtClean="0"/>
          </a:p>
          <a:p>
            <a:r>
              <a:rPr lang="zh-CN" altLang="en-US" sz="2800" dirty="0" smtClean="0"/>
              <a:t>发芽口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种孔</a:t>
            </a:r>
            <a:r>
              <a:rPr lang="en-US" altLang="zh-CN" sz="2800" dirty="0" smtClean="0"/>
              <a:t>)</a:t>
            </a:r>
          </a:p>
          <a:p>
            <a:r>
              <a:rPr lang="zh-CN" altLang="en-US" sz="2800" dirty="0" smtClean="0"/>
              <a:t>脐条</a:t>
            </a:r>
            <a:endParaRPr lang="en-US" altLang="zh-CN" sz="2800" dirty="0" smtClean="0"/>
          </a:p>
          <a:p>
            <a:r>
              <a:rPr lang="zh-CN" altLang="en-US" sz="2800" dirty="0" smtClean="0"/>
              <a:t>内脐</a:t>
            </a:r>
            <a:endParaRPr lang="en-US" altLang="zh-CN" sz="2800" dirty="0" smtClean="0"/>
          </a:p>
          <a:p>
            <a:r>
              <a:rPr lang="zh-CN" altLang="en-US" sz="2800" dirty="0" smtClean="0"/>
              <a:t>种阜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71460"/>
            <a:ext cx="5604933" cy="914400"/>
          </a:xfrm>
          <a:solidFill>
            <a:srgbClr val="92D050"/>
          </a:solidFill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（二）种子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的解剖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构造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" name="灯片编号占位符 5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68F3BCCD-EC92-4359-B1CA-FCABE76BBF39}" type="slidenum">
              <a:rPr lang="en-US" altLang="zh-CN" sz="1200">
                <a:solidFill>
                  <a:schemeClr val="tx1">
                    <a:tint val="75000"/>
                  </a:schemeClr>
                </a:solidFill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4</a:t>
            </a:fld>
            <a:endParaRPr lang="en-US" altLang="zh-CN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07876" name="Text Box 3"/>
          <p:cNvSpPr txBox="1">
            <a:spLocks noChangeArrowheads="1"/>
          </p:cNvSpPr>
          <p:nvPr/>
        </p:nvSpPr>
        <p:spPr bwMode="auto">
          <a:xfrm>
            <a:off x="632423" y="1981201"/>
            <a:ext cx="923330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种子解剖构造</a:t>
            </a:r>
          </a:p>
        </p:txBody>
      </p:sp>
      <p:sp>
        <p:nvSpPr>
          <p:cNvPr id="207877" name="AutoShape 4"/>
          <p:cNvSpPr>
            <a:spLocks/>
          </p:cNvSpPr>
          <p:nvPr/>
        </p:nvSpPr>
        <p:spPr bwMode="auto">
          <a:xfrm>
            <a:off x="1600200" y="2133600"/>
            <a:ext cx="406400" cy="36576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zh-CN" altLang="zh-CN" sz="2800"/>
          </a:p>
        </p:txBody>
      </p:sp>
      <p:sp>
        <p:nvSpPr>
          <p:cNvPr id="207878" name="Text Box 5"/>
          <p:cNvSpPr txBox="1">
            <a:spLocks noChangeArrowheads="1"/>
          </p:cNvSpPr>
          <p:nvPr/>
        </p:nvSpPr>
        <p:spPr bwMode="auto">
          <a:xfrm>
            <a:off x="2133600" y="1981201"/>
            <a:ext cx="1219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皮层</a:t>
            </a:r>
          </a:p>
        </p:txBody>
      </p:sp>
      <p:sp>
        <p:nvSpPr>
          <p:cNvPr id="207879" name="Text Box 6"/>
          <p:cNvSpPr txBox="1">
            <a:spLocks noChangeArrowheads="1"/>
          </p:cNvSpPr>
          <p:nvPr/>
        </p:nvSpPr>
        <p:spPr bwMode="auto">
          <a:xfrm>
            <a:off x="2057400" y="3733801"/>
            <a:ext cx="1295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种胚</a:t>
            </a:r>
          </a:p>
        </p:txBody>
      </p:sp>
      <p:sp>
        <p:nvSpPr>
          <p:cNvPr id="207880" name="Text Box 7"/>
          <p:cNvSpPr txBox="1">
            <a:spLocks noChangeArrowheads="1"/>
          </p:cNvSpPr>
          <p:nvPr/>
        </p:nvSpPr>
        <p:spPr bwMode="auto">
          <a:xfrm>
            <a:off x="2057400" y="5334001"/>
            <a:ext cx="1320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胚乳</a:t>
            </a:r>
            <a:endParaRPr lang="zh-CN" altLang="en-US" sz="2800">
              <a:latin typeface="华文新魏" pitchFamily="2" charset="-122"/>
            </a:endParaRPr>
          </a:p>
        </p:txBody>
      </p:sp>
      <p:sp>
        <p:nvSpPr>
          <p:cNvPr id="207881" name="AutoShape 8"/>
          <p:cNvSpPr>
            <a:spLocks/>
          </p:cNvSpPr>
          <p:nvPr/>
        </p:nvSpPr>
        <p:spPr bwMode="auto">
          <a:xfrm>
            <a:off x="3352800" y="1676400"/>
            <a:ext cx="457200" cy="1371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zh-CN" altLang="zh-CN" sz="2800"/>
          </a:p>
        </p:txBody>
      </p:sp>
      <p:sp>
        <p:nvSpPr>
          <p:cNvPr id="207882" name="Text Box 9"/>
          <p:cNvSpPr txBox="1">
            <a:spLocks noChangeArrowheads="1"/>
          </p:cNvSpPr>
          <p:nvPr/>
        </p:nvSpPr>
        <p:spPr bwMode="auto">
          <a:xfrm>
            <a:off x="3810000" y="1295400"/>
            <a:ext cx="2514600" cy="6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表面附属物 </a:t>
            </a:r>
          </a:p>
        </p:txBody>
      </p:sp>
      <p:sp>
        <p:nvSpPr>
          <p:cNvPr id="207883" name="Text Box 10"/>
          <p:cNvSpPr txBox="1">
            <a:spLocks noChangeArrowheads="1"/>
          </p:cNvSpPr>
          <p:nvPr/>
        </p:nvSpPr>
        <p:spPr bwMode="auto">
          <a:xfrm>
            <a:off x="3962400" y="1905000"/>
            <a:ext cx="2895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果皮 ←子房壁 </a:t>
            </a:r>
          </a:p>
        </p:txBody>
      </p:sp>
      <p:sp>
        <p:nvSpPr>
          <p:cNvPr id="207884" name="Text Box 11"/>
          <p:cNvSpPr txBox="1">
            <a:spLocks noChangeArrowheads="1"/>
          </p:cNvSpPr>
          <p:nvPr/>
        </p:nvSpPr>
        <p:spPr bwMode="auto">
          <a:xfrm>
            <a:off x="4114800" y="2514601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种皮 ←珠被 </a:t>
            </a:r>
          </a:p>
        </p:txBody>
      </p:sp>
      <p:sp>
        <p:nvSpPr>
          <p:cNvPr id="207885" name="AutoShape 12"/>
          <p:cNvSpPr>
            <a:spLocks/>
          </p:cNvSpPr>
          <p:nvPr/>
        </p:nvSpPr>
        <p:spPr bwMode="auto">
          <a:xfrm>
            <a:off x="3505200" y="3352800"/>
            <a:ext cx="431800" cy="1677988"/>
          </a:xfrm>
          <a:prstGeom prst="leftBrace">
            <a:avLst>
              <a:gd name="adj1" fmla="val 431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zh-CN" altLang="zh-CN" sz="2800"/>
          </a:p>
        </p:txBody>
      </p:sp>
      <p:sp>
        <p:nvSpPr>
          <p:cNvPr id="207886" name="Text Box 13"/>
          <p:cNvSpPr txBox="1">
            <a:spLocks noChangeArrowheads="1"/>
          </p:cNvSpPr>
          <p:nvPr/>
        </p:nvSpPr>
        <p:spPr bwMode="auto">
          <a:xfrm>
            <a:off x="4257676" y="3124200"/>
            <a:ext cx="4338654" cy="6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胚芽          胚芽鞘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7887" name="Text Box 14"/>
          <p:cNvSpPr txBox="1">
            <a:spLocks noChangeArrowheads="1"/>
          </p:cNvSpPr>
          <p:nvPr/>
        </p:nvSpPr>
        <p:spPr bwMode="auto">
          <a:xfrm>
            <a:off x="4267200" y="4572000"/>
            <a:ext cx="1219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子叶</a:t>
            </a:r>
          </a:p>
        </p:txBody>
      </p:sp>
      <p:sp>
        <p:nvSpPr>
          <p:cNvPr id="207888" name="Text Box 15"/>
          <p:cNvSpPr txBox="1">
            <a:spLocks noChangeArrowheads="1"/>
          </p:cNvSpPr>
          <p:nvPr/>
        </p:nvSpPr>
        <p:spPr bwMode="auto">
          <a:xfrm>
            <a:off x="4267200" y="4114800"/>
            <a:ext cx="4114816" cy="6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胚根          胚根鞘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7889" name="Text Box 16"/>
          <p:cNvSpPr txBox="1">
            <a:spLocks noChangeArrowheads="1"/>
          </p:cNvSpPr>
          <p:nvPr/>
        </p:nvSpPr>
        <p:spPr bwMode="auto">
          <a:xfrm>
            <a:off x="4267200" y="3581400"/>
            <a:ext cx="1219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胚轴</a:t>
            </a:r>
          </a:p>
        </p:txBody>
      </p:sp>
      <p:sp>
        <p:nvSpPr>
          <p:cNvPr id="207890" name="AutoShape 17"/>
          <p:cNvSpPr>
            <a:spLocks/>
          </p:cNvSpPr>
          <p:nvPr/>
        </p:nvSpPr>
        <p:spPr bwMode="auto">
          <a:xfrm>
            <a:off x="3657600" y="5410200"/>
            <a:ext cx="205317" cy="687388"/>
          </a:xfrm>
          <a:prstGeom prst="leftBrace">
            <a:avLst>
              <a:gd name="adj1" fmla="val 371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zh-CN" altLang="zh-CN" sz="2800"/>
          </a:p>
        </p:txBody>
      </p:sp>
      <p:sp>
        <p:nvSpPr>
          <p:cNvPr id="207891" name="Text Box 18"/>
          <p:cNvSpPr txBox="1">
            <a:spLocks noChangeArrowheads="1"/>
          </p:cNvSpPr>
          <p:nvPr/>
        </p:nvSpPr>
        <p:spPr bwMode="auto">
          <a:xfrm>
            <a:off x="3886201" y="5000636"/>
            <a:ext cx="36808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内胚乳←受精极核 </a:t>
            </a:r>
          </a:p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外胚乳←珠心层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6E8DFEA3-07E9-42C8-ADB4-98295DEBF8AC}" type="slidenum">
              <a:rPr kumimoji="1" lang="en-US" altLang="zh-CN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华文新魏" pitchFamily="2" charset="-122"/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5</a:t>
            </a:fld>
            <a:endParaRPr kumimoji="1" lang="en-US" altLang="zh-CN" sz="1200">
              <a:solidFill>
                <a:schemeClr val="tx1">
                  <a:tint val="75000"/>
                </a:schemeClr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305155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5715000" cy="90962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 smtClean="0">
                <a:cs typeface="+mj-cs"/>
              </a:rPr>
              <a:t>(</a:t>
            </a:r>
            <a:r>
              <a:rPr lang="zh-CN" altLang="en-US" sz="2800" dirty="0" smtClean="0">
                <a:cs typeface="+mj-cs"/>
              </a:rPr>
              <a:t>三</a:t>
            </a:r>
            <a:r>
              <a:rPr lang="en-US" altLang="zh-CN" sz="2800" dirty="0" smtClean="0">
                <a:cs typeface="+mj-cs"/>
              </a:rPr>
              <a:t>)</a:t>
            </a:r>
            <a:r>
              <a:rPr lang="zh-CN" altLang="en-US" sz="2800" dirty="0" smtClean="0">
                <a:cs typeface="+mj-cs"/>
              </a:rPr>
              <a:t>四唑染色测定原理 </a:t>
            </a:r>
          </a:p>
        </p:txBody>
      </p:sp>
      <p:sp>
        <p:nvSpPr>
          <p:cNvPr id="305156" name="Text Box 3"/>
          <p:cNvSpPr txBox="1">
            <a:spLocks noChangeArrowheads="1"/>
          </p:cNvSpPr>
          <p:nvPr/>
        </p:nvSpPr>
        <p:spPr bwMode="auto">
          <a:xfrm>
            <a:off x="381000" y="1295401"/>
            <a:ext cx="11178117" cy="257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itchFamily="2" charset="-122"/>
              </a:rPr>
              <a:t> </a:t>
            </a:r>
            <a:r>
              <a:rPr kumimoji="1" lang="en-US" altLang="zh-CN" sz="2800" b="1" dirty="0">
                <a:solidFill>
                  <a:srgbClr val="0416BC"/>
                </a:solidFill>
                <a:latin typeface="黑体" pitchFamily="49" charset="-122"/>
                <a:ea typeface="黑体" pitchFamily="49" charset="-122"/>
              </a:rPr>
              <a:t>◆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种子活细胞里发生的还原过程是通过一种指示剂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四唑盐 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的还原作用而显现出来的。它在种子组织里参与活细胞的还原过程，从脱氢酶接受氢离子，使氯化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或溴化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三苯基四氮唑，经过氢化作用，在活细胞里产生红色、稳定、不扩散的三苯基甲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臜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5157" name="Text Box 4"/>
          <p:cNvSpPr txBox="1">
            <a:spLocks noChangeArrowheads="1"/>
          </p:cNvSpPr>
          <p:nvPr/>
        </p:nvSpPr>
        <p:spPr bwMode="auto">
          <a:xfrm>
            <a:off x="1016000" y="5029200"/>
            <a:ext cx="1026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zh-CN" sz="2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8076" y="3857628"/>
            <a:ext cx="57467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1666844" y="5214950"/>
            <a:ext cx="73581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TTC (</a:t>
            </a:r>
            <a:r>
              <a:rPr lang="zh-CN" altLang="en-US" sz="2800" dirty="0" smtClean="0"/>
              <a:t>四</a:t>
            </a:r>
            <a:r>
              <a:rPr lang="zh-CN" altLang="en-US" sz="2800" dirty="0" smtClean="0"/>
              <a:t>唑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无色</a:t>
            </a:r>
            <a:r>
              <a:rPr lang="en-US" altLang="zh-CN" sz="2800" dirty="0" smtClean="0"/>
              <a:t>)       TTCH 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甲</a:t>
            </a:r>
            <a:r>
              <a:rPr lang="zh-CN" altLang="en-US" sz="2800" dirty="0" smtClean="0"/>
              <a:t>臜，红色</a:t>
            </a:r>
            <a:r>
              <a:rPr lang="en-US" altLang="zh-CN" sz="2800" dirty="0" smtClean="0"/>
              <a:t>)</a:t>
            </a:r>
            <a:endParaRPr lang="en-US" altLang="zh-CN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5A2CFB1A-3324-44D5-A725-3D4D5D223BD7}" type="slidenum">
              <a:rPr kumimoji="1" lang="en-US" altLang="zh-CN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华文新魏" pitchFamily="2" charset="-122"/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6</a:t>
            </a:fld>
            <a:endParaRPr kumimoji="1" lang="en-US" altLang="zh-CN" sz="1200">
              <a:solidFill>
                <a:schemeClr val="tx1">
                  <a:tint val="75000"/>
                </a:schemeClr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342019" name="Rectangle 2"/>
          <p:cNvSpPr>
            <a:spLocks noChangeArrowheads="1"/>
          </p:cNvSpPr>
          <p:nvPr/>
        </p:nvSpPr>
        <p:spPr bwMode="auto">
          <a:xfrm>
            <a:off x="2851151" y="1136650"/>
            <a:ext cx="12192000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zh-CN" altLang="zh-CN" sz="3500"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342020" name="Rectangle 3"/>
          <p:cNvSpPr>
            <a:spLocks noChangeArrowheads="1"/>
          </p:cNvSpPr>
          <p:nvPr/>
        </p:nvSpPr>
        <p:spPr bwMode="auto">
          <a:xfrm>
            <a:off x="2984500" y="1995488"/>
            <a:ext cx="12192000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zh-CN" altLang="zh-CN" sz="3500">
              <a:latin typeface="Times New Roman" pitchFamily="18" charset="0"/>
              <a:ea typeface="华文新魏" pitchFamily="2" charset="-122"/>
            </a:endParaRPr>
          </a:p>
        </p:txBody>
      </p:sp>
      <p:pic>
        <p:nvPicPr>
          <p:cNvPr id="34202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85800"/>
            <a:ext cx="9764184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4FDE00E6-A42E-45B9-9D63-62890109364D}" type="slidenum">
              <a:rPr kumimoji="1" lang="en-US" altLang="zh-CN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华文新魏" pitchFamily="2" charset="-122"/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7</a:t>
            </a:fld>
            <a:endParaRPr kumimoji="1" lang="en-US" altLang="zh-CN" sz="1200">
              <a:solidFill>
                <a:schemeClr val="tx1">
                  <a:tint val="75000"/>
                </a:schemeClr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344067" name="Rectangle 2"/>
          <p:cNvSpPr>
            <a:spLocks noChangeArrowheads="1"/>
          </p:cNvSpPr>
          <p:nvPr/>
        </p:nvSpPr>
        <p:spPr bwMode="auto">
          <a:xfrm>
            <a:off x="2851151" y="1136650"/>
            <a:ext cx="12192000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zh-CN" altLang="zh-CN" sz="3500"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344068" name="Rectangle 3"/>
          <p:cNvSpPr>
            <a:spLocks noChangeArrowheads="1"/>
          </p:cNvSpPr>
          <p:nvPr/>
        </p:nvSpPr>
        <p:spPr bwMode="auto">
          <a:xfrm>
            <a:off x="2984500" y="1995488"/>
            <a:ext cx="12192000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kumimoji="1" lang="zh-CN" altLang="zh-CN" sz="3500">
              <a:latin typeface="Times New Roman" pitchFamily="18" charset="0"/>
              <a:ea typeface="华文新魏" pitchFamily="2" charset="-122"/>
            </a:endParaRPr>
          </a:p>
        </p:txBody>
      </p:sp>
      <p:pic>
        <p:nvPicPr>
          <p:cNvPr id="3440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1" y="760413"/>
            <a:ext cx="9867900" cy="523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38E8C309-0FC4-49A6-BB4E-70F70878FD0F}" type="slidenum">
              <a:rPr kumimoji="1" lang="en-US" altLang="zh-CN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华文新魏" pitchFamily="2" charset="-122"/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8</a:t>
            </a:fld>
            <a:endParaRPr kumimoji="1" lang="en-US" altLang="zh-CN" sz="1200">
              <a:solidFill>
                <a:schemeClr val="tx1">
                  <a:tint val="75000"/>
                </a:schemeClr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916517" y="1600200"/>
            <a:ext cx="10464800" cy="2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kumimoji="1" lang="en-US" altLang="zh-CN" sz="2800" b="1">
                <a:solidFill>
                  <a:srgbClr val="0416BC"/>
                </a:solidFill>
                <a:latin typeface="黑体" pitchFamily="49" charset="-122"/>
                <a:ea typeface="黑体" pitchFamily="49" charset="-122"/>
              </a:rPr>
              <a:t>◆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根据四唑染成的颜色和部位，区分种子红色的有生活力部分和无色的死亡部分，除完全染色的有生活力种子和完全不染色的无生活力种子外，还可能出现一些部分染色的异常颜色或不染色的坏死组织。  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1066800" y="5030788"/>
            <a:ext cx="1026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zh-CN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9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30400" y="981076"/>
            <a:ext cx="8269288" cy="7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/>
              <a:t>三、材料和用具   （见实验过程）</a:t>
            </a:r>
            <a:endParaRPr lang="zh-CN" altLang="en-US" sz="2800" b="0">
              <a:solidFill>
                <a:schemeClr val="tx1"/>
              </a:solidFill>
            </a:endParaRPr>
          </a:p>
        </p:txBody>
      </p:sp>
      <p:sp>
        <p:nvSpPr>
          <p:cNvPr id="6148" name="矩形 8"/>
          <p:cNvSpPr>
            <a:spLocks noChangeArrowheads="1"/>
          </p:cNvSpPr>
          <p:nvPr/>
        </p:nvSpPr>
        <p:spPr bwMode="auto">
          <a:xfrm>
            <a:off x="1952626" y="1857375"/>
            <a:ext cx="27098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/>
              <a:t>四、方法和步骤</a:t>
            </a:r>
          </a:p>
        </p:txBody>
      </p:sp>
      <p:sp>
        <p:nvSpPr>
          <p:cNvPr id="6149" name="矩形 9"/>
          <p:cNvSpPr>
            <a:spLocks noChangeArrowheads="1"/>
          </p:cNvSpPr>
          <p:nvPr/>
        </p:nvSpPr>
        <p:spPr bwMode="auto">
          <a:xfrm>
            <a:off x="2024064" y="2643188"/>
            <a:ext cx="8072437" cy="128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一</a:t>
            </a:r>
            <a:r>
              <a:rPr lang="en-US" sz="2800" dirty="0" smtClean="0"/>
              <a:t>) </a:t>
            </a:r>
            <a:r>
              <a:rPr lang="zh-CN" altLang="en-US" sz="2800" dirty="0" smtClean="0"/>
              <a:t>种子外部形态观察</a:t>
            </a:r>
            <a:endParaRPr lang="en-US" altLang="zh-CN" sz="2800" dirty="0" smtClean="0"/>
          </a:p>
          <a:p>
            <a:r>
              <a:rPr lang="en-US" altLang="zh-CN" sz="2800" dirty="0" smtClean="0"/>
              <a:t>     </a:t>
            </a:r>
            <a:endParaRPr lang="zh-CN" altLang="en-US" sz="2800" dirty="0"/>
          </a:p>
        </p:txBody>
      </p:sp>
      <p:sp>
        <p:nvSpPr>
          <p:cNvPr id="6" name="矩形 9"/>
          <p:cNvSpPr>
            <a:spLocks noChangeArrowheads="1"/>
          </p:cNvSpPr>
          <p:nvPr/>
        </p:nvSpPr>
        <p:spPr bwMode="auto">
          <a:xfrm>
            <a:off x="1952596" y="3643314"/>
            <a:ext cx="80724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二</a:t>
            </a:r>
            <a:r>
              <a:rPr lang="en-US" sz="2800" dirty="0" smtClean="0"/>
              <a:t>) </a:t>
            </a:r>
            <a:r>
              <a:rPr lang="zh-CN" altLang="en-US" sz="2800" dirty="0" smtClean="0"/>
              <a:t>种子内部结构观察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CCCC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E2E2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519</Words>
  <Application>Microsoft Office PowerPoint</Application>
  <PresentationFormat>自定义</PresentationFormat>
  <Paragraphs>75</Paragraphs>
  <Slides>11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默认设计模板</vt:lpstr>
      <vt:lpstr>种子学实验</vt:lpstr>
      <vt:lpstr>实验一  种子的形态构造观察与生活力测定</vt:lpstr>
      <vt:lpstr>幻灯片 3</vt:lpstr>
      <vt:lpstr>（二）种子的解剖构造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西北农林科技大学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马守才</dc:creator>
  <cp:lastModifiedBy>lenovo</cp:lastModifiedBy>
  <cp:revision>92</cp:revision>
  <dcterms:created xsi:type="dcterms:W3CDTF">2002-12-16T12:12:11Z</dcterms:created>
  <dcterms:modified xsi:type="dcterms:W3CDTF">2016-11-13T09:05:07Z</dcterms:modified>
</cp:coreProperties>
</file>